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A45AE-61B2-4AFE-8FB5-F3365A144589}" type="datetimeFigureOut">
              <a:rPr lang="en-CA"/>
              <a:pPr>
                <a:defRPr/>
              </a:pPr>
              <a:t>05/02/2015</a:t>
            </a:fld>
            <a:endParaRPr lang="en-CA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26F2A-5D49-400E-90F3-98FEC69178A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322E3-6354-4492-B07F-EAFA6A12E721}" type="datetimeFigureOut">
              <a:rPr lang="en-CA"/>
              <a:pPr>
                <a:defRPr/>
              </a:pPr>
              <a:t>05/02/2015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82B6F-8BD3-4149-AA3A-03876603715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DB10C-BAE2-4AE8-8CEC-15333B689C1B}" type="datetimeFigureOut">
              <a:rPr lang="en-CA"/>
              <a:pPr>
                <a:defRPr/>
              </a:pPr>
              <a:t>05/02/2015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CB946-2CDF-47E9-A9B3-08C681956AA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6BA5A-D371-43AA-ABD9-AA1548C19EA0}" type="datetimeFigureOut">
              <a:rPr lang="en-CA"/>
              <a:pPr>
                <a:defRPr/>
              </a:pPr>
              <a:t>05/02/2015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BA8E-6CD7-4A3A-A7EB-54AFD2DB826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89D5C-4D4A-4277-8F31-53382A7A27CD}" type="datetimeFigureOut">
              <a:rPr lang="en-CA"/>
              <a:pPr>
                <a:defRPr/>
              </a:pPr>
              <a:t>05/02/2015</a:t>
            </a:fld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0C201-71A9-4EDA-B465-5DAD2802AD1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336A9-46BF-46C2-BFEF-D5193644D704}" type="datetimeFigureOut">
              <a:rPr lang="en-CA"/>
              <a:pPr>
                <a:defRPr/>
              </a:pPr>
              <a:t>05/02/2015</a:t>
            </a:fld>
            <a:endParaRPr lang="en-C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01175-F280-420D-AF55-041EB5DCB79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0F9CE-DE88-46C3-9067-A0DC339C2955}" type="datetimeFigureOut">
              <a:rPr lang="en-CA"/>
              <a:pPr>
                <a:defRPr/>
              </a:pPr>
              <a:t>05/02/2015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8567A-3302-4887-BDA8-D015B0287E2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24E09-01C5-472F-8385-E419262919C1}" type="datetimeFigureOut">
              <a:rPr lang="en-CA"/>
              <a:pPr>
                <a:defRPr/>
              </a:pPr>
              <a:t>05/02/2015</a:t>
            </a:fld>
            <a:endParaRPr lang="en-CA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159C-DB27-4AF2-847E-4BA92D47B51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5F455-E960-4306-B823-A707B55BFE75}" type="datetimeFigureOut">
              <a:rPr lang="en-CA"/>
              <a:pPr>
                <a:defRPr/>
              </a:pPr>
              <a:t>05/02/2015</a:t>
            </a:fld>
            <a:endParaRPr lang="en-C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AC2C0-B895-4CC4-BCA1-1710D39D67D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A0883-1567-4EC1-831C-62D310E8FD1E}" type="datetimeFigureOut">
              <a:rPr lang="en-CA"/>
              <a:pPr>
                <a:defRPr/>
              </a:pPr>
              <a:t>05/02/2015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AABAF-49BC-48CE-94F3-BB9D3ED7394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8714-62C3-4E47-89E2-41D4645089C4}" type="datetimeFigureOut">
              <a:rPr lang="en-CA"/>
              <a:pPr>
                <a:defRPr/>
              </a:pPr>
              <a:t>05/02/2015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6680E-AE23-478F-861E-FF244D3AAF1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53D906-4BC5-462C-B875-88818346A5C2}" type="datetimeFigureOut">
              <a:rPr lang="en-CA"/>
              <a:pPr>
                <a:defRPr/>
              </a:pPr>
              <a:t>05/02/2015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625C87-A762-4D01-994C-8A56C2AE0BA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73" r:id="rId3"/>
    <p:sldLayoutId id="2147483667" r:id="rId4"/>
    <p:sldLayoutId id="2147483674" r:id="rId5"/>
    <p:sldLayoutId id="2147483668" r:id="rId6"/>
    <p:sldLayoutId id="2147483669" r:id="rId7"/>
    <p:sldLayoutId id="2147483675" r:id="rId8"/>
    <p:sldLayoutId id="2147483676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Joshua%201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cvs.ca/martin/astro/kingsu/unit1/44/castelli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Problems of Literalism</a:t>
            </a:r>
            <a:br>
              <a:rPr lang="en-CA" dirty="0" smtClean="0"/>
            </a:br>
            <a:r>
              <a:rPr lang="en-CA" sz="2200" dirty="0" smtClean="0"/>
              <a:t>in Science and Religion</a:t>
            </a:r>
            <a:endParaRPr lang="en-CA" sz="2200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/>
              <a:t>Modern Evolutionary Biology and Teleology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7560840" cy="4968552"/>
          </a:xfrm>
        </p:spPr>
        <p:txBody>
          <a:bodyPr/>
          <a:lstStyle/>
          <a:p>
            <a:r>
              <a:rPr lang="en-CA" sz="2000" dirty="0" smtClean="0"/>
              <a:t>Perhaps this is a dogma (since it does not arise directly from science) but – many (most?) scientists reject a notion of goal or directedness to evolution</a:t>
            </a:r>
          </a:p>
          <a:p>
            <a:r>
              <a:rPr lang="en-CA" sz="2000" dirty="0" err="1" smtClean="0"/>
              <a:t>Epigenetics</a:t>
            </a:r>
            <a:r>
              <a:rPr lang="en-CA" sz="2000" dirty="0" smtClean="0"/>
              <a:t> suggests that there is much more to the development of an organism than just the genome</a:t>
            </a:r>
          </a:p>
          <a:p>
            <a:r>
              <a:rPr lang="en-CA" sz="2000" dirty="0" smtClean="0"/>
              <a:t>Does a “blind” or dogmatic rejection of </a:t>
            </a:r>
            <a:r>
              <a:rPr lang="en-CA" sz="2000" dirty="0" err="1" smtClean="0"/>
              <a:t>telos</a:t>
            </a:r>
            <a:r>
              <a:rPr lang="en-CA" sz="2000" dirty="0" smtClean="0"/>
              <a:t> ignore a deeper mystery that seems implicit in </a:t>
            </a:r>
            <a:r>
              <a:rPr lang="en-CA" sz="2000" i="1" dirty="0" smtClean="0"/>
              <a:t>convergent evolution?</a:t>
            </a:r>
          </a:p>
          <a:p>
            <a:r>
              <a:rPr lang="en-CA" sz="2000" dirty="0" smtClean="0"/>
              <a:t>IS there a deeper theological problem if we try to achieve concord between Christianity (theism in general) and the prevailing view of evolutionary biology?</a:t>
            </a:r>
          </a:p>
          <a:p>
            <a:r>
              <a:rPr lang="en-CA" sz="2000" dirty="0" smtClean="0"/>
              <a:t>What part of modern evolutionary biology would you change?</a:t>
            </a:r>
          </a:p>
          <a:p>
            <a:r>
              <a:rPr lang="en-CA" sz="2000" dirty="0" smtClean="0"/>
              <a:t>What are the risks of introducing a teleology into biology?</a:t>
            </a:r>
          </a:p>
          <a:p>
            <a:r>
              <a:rPr lang="en-CA" sz="2000" dirty="0" smtClean="0"/>
              <a:t>Good reads:  </a:t>
            </a:r>
            <a:r>
              <a:rPr lang="en-CA" sz="2000" dirty="0" err="1" smtClean="0"/>
              <a:t>Chp</a:t>
            </a:r>
            <a:r>
              <a:rPr lang="en-CA" sz="2000" dirty="0" smtClean="0"/>
              <a:t> 18, 21 of McGrath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examples of “scientific literalism”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Electron spin</a:t>
            </a:r>
          </a:p>
          <a:p>
            <a:r>
              <a:rPr lang="en-CA" dirty="0" smtClean="0"/>
              <a:t>Bohr atom</a:t>
            </a:r>
          </a:p>
          <a:p>
            <a:r>
              <a:rPr lang="en-CA" dirty="0" smtClean="0"/>
              <a:t>Molecular </a:t>
            </a:r>
            <a:r>
              <a:rPr lang="en-CA" dirty="0" err="1" smtClean="0"/>
              <a:t>orbitals</a:t>
            </a:r>
            <a:endParaRPr lang="en-CA" dirty="0" smtClean="0"/>
          </a:p>
          <a:p>
            <a:r>
              <a:rPr lang="en-CA" dirty="0" smtClean="0"/>
              <a:t>IF taken as “literal fact” each is limiting or leads to a nonsensical result.  Properly “bracketed” they can or have served as useful models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913" y="692150"/>
            <a:ext cx="5364162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baseline="30000" dirty="0">
                <a:latin typeface="+mn-lt"/>
              </a:rPr>
              <a:t>12 </a:t>
            </a:r>
            <a:r>
              <a:rPr lang="en-US" dirty="0">
                <a:latin typeface="+mn-lt"/>
              </a:rPr>
              <a:t>On the day the </a:t>
            </a:r>
            <a:r>
              <a:rPr lang="en-US" cap="small" dirty="0">
                <a:latin typeface="+mn-lt"/>
              </a:rPr>
              <a:t>Lord</a:t>
            </a:r>
            <a:r>
              <a:rPr lang="en-US" dirty="0">
                <a:latin typeface="+mn-lt"/>
              </a:rPr>
              <a:t> gave the Amorites over to Israel, Joshua said to the </a:t>
            </a:r>
            <a:r>
              <a:rPr lang="en-US" cap="small" dirty="0">
                <a:latin typeface="+mn-lt"/>
              </a:rPr>
              <a:t>Lord </a:t>
            </a:r>
            <a:r>
              <a:rPr lang="en-US" dirty="0">
                <a:latin typeface="+mn-lt"/>
              </a:rPr>
              <a:t>in the presence of Israel: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“Sun, stand still over Gibeon,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    and you, moon, over the Valley of </a:t>
            </a:r>
            <a:r>
              <a:rPr lang="en-US" dirty="0" err="1">
                <a:latin typeface="+mn-lt"/>
              </a:rPr>
              <a:t>Aijalon</a:t>
            </a:r>
            <a:r>
              <a:rPr lang="en-US" dirty="0">
                <a:latin typeface="+mn-lt"/>
              </a:rPr>
              <a:t>.”</a:t>
            </a:r>
            <a:br>
              <a:rPr lang="en-US" dirty="0">
                <a:latin typeface="+mn-lt"/>
              </a:rPr>
            </a:br>
            <a:r>
              <a:rPr lang="en-US" b="1" baseline="30000" dirty="0">
                <a:latin typeface="+mn-lt"/>
              </a:rPr>
              <a:t>13 </a:t>
            </a:r>
            <a:r>
              <a:rPr lang="en-US" dirty="0">
                <a:latin typeface="+mn-lt"/>
              </a:rPr>
              <a:t>So the sun stood still,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    and the moon stopped,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    till the nation avenged itself on</a:t>
            </a:r>
            <a:r>
              <a:rPr lang="en-US" baseline="30000" dirty="0">
                <a:latin typeface="+mn-lt"/>
              </a:rPr>
              <a:t>[</a:t>
            </a:r>
            <a:r>
              <a:rPr lang="en-US" baseline="30000" dirty="0">
                <a:latin typeface="+mn-lt"/>
                <a:hlinkClick r:id="rId2" tooltip="See footnote b"/>
              </a:rPr>
              <a:t>b</a:t>
            </a:r>
            <a:r>
              <a:rPr lang="en-US" baseline="30000" dirty="0">
                <a:latin typeface="+mn-lt"/>
              </a:rPr>
              <a:t>]</a:t>
            </a:r>
            <a:r>
              <a:rPr lang="en-US" dirty="0">
                <a:latin typeface="+mn-lt"/>
              </a:rPr>
              <a:t> its enemies,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as it is written in the Book of </a:t>
            </a:r>
            <a:r>
              <a:rPr lang="en-US" dirty="0" err="1">
                <a:latin typeface="+mn-lt"/>
              </a:rPr>
              <a:t>Jashar</a:t>
            </a:r>
            <a:r>
              <a:rPr lang="en-US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The sun stopped in the middle of the sky and delayed going down about a full day. </a:t>
            </a:r>
            <a:r>
              <a:rPr lang="en-US" b="1" baseline="30000" dirty="0">
                <a:latin typeface="+mn-lt"/>
              </a:rPr>
              <a:t>14 </a:t>
            </a:r>
            <a:r>
              <a:rPr lang="en-US" dirty="0">
                <a:latin typeface="+mn-lt"/>
              </a:rPr>
              <a:t>There has never been a day like it before or since, a day when the </a:t>
            </a:r>
            <a:r>
              <a:rPr lang="en-US" cap="small" dirty="0">
                <a:latin typeface="+mn-lt"/>
              </a:rPr>
              <a:t>Lord </a:t>
            </a:r>
            <a:r>
              <a:rPr lang="en-US" dirty="0">
                <a:latin typeface="+mn-lt"/>
              </a:rPr>
              <a:t>listened to a human being. Surely the </a:t>
            </a:r>
            <a:r>
              <a:rPr lang="en-US" cap="small" dirty="0">
                <a:latin typeface="+mn-lt"/>
              </a:rPr>
              <a:t>Lord</a:t>
            </a:r>
            <a:r>
              <a:rPr lang="en-US" dirty="0">
                <a:latin typeface="+mn-lt"/>
              </a:rPr>
              <a:t> was fighting for Israel!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Snagit_PPT369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25538"/>
            <a:ext cx="6858000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Snagit_PPTD9C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0"/>
            <a:ext cx="8412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Snagit_PPT839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3579812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572000" y="620713"/>
            <a:ext cx="36718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/>
              <a:t>Galileo’s Response circa 1613…</a:t>
            </a:r>
          </a:p>
        </p:txBody>
      </p:sp>
      <p:pic>
        <p:nvPicPr>
          <p:cNvPr id="17411" name="Snagit_PPTD24E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50" y="3284538"/>
            <a:ext cx="5265738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467600" cy="4525963"/>
          </a:xfrm>
        </p:spPr>
        <p:txBody>
          <a:bodyPr/>
          <a:lstStyle/>
          <a:p>
            <a:r>
              <a:rPr lang="en-CA" dirty="0" smtClean="0"/>
              <a:t>Does a literalist reading take scripture “seriously”?</a:t>
            </a:r>
          </a:p>
          <a:p>
            <a:r>
              <a:rPr lang="en-CA" dirty="0" smtClean="0"/>
              <a:t>What philosophical/epistemological position gives rise to literalism?</a:t>
            </a:r>
          </a:p>
          <a:p>
            <a:r>
              <a:rPr lang="en-CA" dirty="0" smtClean="0"/>
              <a:t>Do we need to learn to “read” the Bible or is it </a:t>
            </a:r>
            <a:r>
              <a:rPr lang="en-CA" i="1" dirty="0" smtClean="0"/>
              <a:t>clear and distinct</a:t>
            </a:r>
            <a:r>
              <a:rPr lang="en-CA" dirty="0" smtClean="0"/>
              <a:t>?</a:t>
            </a:r>
          </a:p>
          <a:p>
            <a:r>
              <a:rPr lang="en-CA" dirty="0" smtClean="0"/>
              <a:t>Is there a corresponding form of literalism in science?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620688"/>
            <a:ext cx="5616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We are survival machines – robot vehicles blindly programmed to preserve the selfish molecules known as genes. This is a truth which still fills me with astonishment.</a:t>
            </a:r>
          </a:p>
        </p:txBody>
      </p:sp>
      <p:pic>
        <p:nvPicPr>
          <p:cNvPr id="5" name="Snagit_PPT1055" descr="PPT10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645024"/>
            <a:ext cx="4485715" cy="2714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3140968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Richard Dawkins, </a:t>
            </a:r>
            <a:r>
              <a:rPr lang="en-CA" sz="1200" i="1" dirty="0" smtClean="0"/>
              <a:t>Selfish Gene </a:t>
            </a:r>
            <a:endParaRPr lang="en-US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107504" y="5589240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 </a:t>
            </a:r>
            <a:r>
              <a:rPr lang="en-US" sz="1200" b="1" dirty="0"/>
              <a:t>gene</a:t>
            </a:r>
            <a:r>
              <a:rPr lang="en-US" sz="1200" dirty="0"/>
              <a:t> is the basic physical and functional unit of heredity. </a:t>
            </a:r>
            <a:r>
              <a:rPr lang="en-US" sz="1200" b="1" dirty="0"/>
              <a:t>Genes</a:t>
            </a:r>
            <a:r>
              <a:rPr lang="en-US" sz="1200" dirty="0"/>
              <a:t>, which are made up of DNA, act as instructions to make molecules called proteins. In humans, </a:t>
            </a:r>
            <a:r>
              <a:rPr lang="en-US" sz="1200" b="1" dirty="0"/>
              <a:t>genes</a:t>
            </a:r>
            <a:r>
              <a:rPr lang="en-US" sz="1200" dirty="0"/>
              <a:t> vary in size from a few hundred DNA bases to more than 2 million bases.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Gene, Genome…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83968" y="14127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 </a:t>
            </a:r>
            <a:r>
              <a:rPr lang="en-US" b="1" dirty="0"/>
              <a:t>genome</a:t>
            </a:r>
            <a:r>
              <a:rPr lang="en-US" dirty="0"/>
              <a:t> is an organism's complete set of DNA, including all of its genes. Each </a:t>
            </a:r>
            <a:r>
              <a:rPr lang="en-US" b="1" dirty="0"/>
              <a:t>genome</a:t>
            </a:r>
            <a:r>
              <a:rPr lang="en-US" dirty="0"/>
              <a:t> contains all of the information needed to build and maintain that organism. In humans, a copy of the entire </a:t>
            </a:r>
            <a:r>
              <a:rPr lang="en-US" b="1" dirty="0"/>
              <a:t>genome</a:t>
            </a:r>
            <a:r>
              <a:rPr lang="en-US" dirty="0"/>
              <a:t>—more than 3 billion DNA base pairs—is contained in all cells that have a nucleus</a:t>
            </a:r>
            <a:r>
              <a:rPr lang="en-US" dirty="0" smtClean="0"/>
              <a:t>. </a:t>
            </a:r>
            <a:r>
              <a:rPr lang="en-US" sz="1200" dirty="0" smtClean="0"/>
              <a:t>(definition from NIH website)</a:t>
            </a:r>
            <a:endParaRPr lang="en-US" sz="1200" dirty="0"/>
          </a:p>
        </p:txBody>
      </p:sp>
      <p:pic>
        <p:nvPicPr>
          <p:cNvPr id="5" name="Snagit_PPT1075" descr="PPT10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429000"/>
            <a:ext cx="4095238" cy="30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quick facts…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6120680" cy="4525963"/>
          </a:xfrm>
        </p:spPr>
        <p:txBody>
          <a:bodyPr/>
          <a:lstStyle/>
          <a:p>
            <a:r>
              <a:rPr lang="en-CA" sz="2800" dirty="0" smtClean="0"/>
              <a:t>Human genome consists of about 22 000 genes (mouse 23 000!)</a:t>
            </a:r>
          </a:p>
          <a:p>
            <a:r>
              <a:rPr lang="en-CA" sz="2800" dirty="0" smtClean="0"/>
              <a:t>There are 10</a:t>
            </a:r>
            <a:r>
              <a:rPr lang="en-CA" sz="2800" baseline="30000" dirty="0" smtClean="0"/>
              <a:t>12</a:t>
            </a:r>
            <a:r>
              <a:rPr lang="en-CA" sz="2800" dirty="0" smtClean="0"/>
              <a:t> neurons and 10</a:t>
            </a:r>
            <a:r>
              <a:rPr lang="en-CA" sz="2800" baseline="30000" dirty="0" smtClean="0"/>
              <a:t>16</a:t>
            </a:r>
            <a:r>
              <a:rPr lang="en-CA" sz="2800" dirty="0" smtClean="0"/>
              <a:t> synaptic connections in the brain</a:t>
            </a:r>
          </a:p>
          <a:p>
            <a:r>
              <a:rPr lang="en-CA" sz="2800" dirty="0" smtClean="0"/>
              <a:t>Genome is NOT a blueprint – its an algorithm</a:t>
            </a:r>
          </a:p>
          <a:p>
            <a:r>
              <a:rPr lang="en-CA" sz="2800" dirty="0" smtClean="0"/>
              <a:t>Living organisms are </a:t>
            </a:r>
            <a:r>
              <a:rPr lang="en-CA" sz="2800" i="1" dirty="0" smtClean="0"/>
              <a:t>open systems </a:t>
            </a:r>
            <a:r>
              <a:rPr lang="en-CA" sz="2800" dirty="0" smtClean="0"/>
              <a:t>and can only be understood in a context (environment) </a:t>
            </a:r>
            <a:r>
              <a:rPr lang="en-CA" sz="2800" i="1" dirty="0" smtClean="0">
                <a:sym typeface="Wingdings" pitchFamily="2" charset="2"/>
              </a:rPr>
              <a:t> </a:t>
            </a:r>
            <a:r>
              <a:rPr lang="en-CA" sz="2800" b="1" i="1" dirty="0" err="1" smtClean="0">
                <a:sym typeface="Wingdings" pitchFamily="2" charset="2"/>
              </a:rPr>
              <a:t>epigenetics</a:t>
            </a:r>
            <a:endParaRPr lang="en-US" sz="2800" b="1" i="1" dirty="0"/>
          </a:p>
        </p:txBody>
      </p:sp>
      <p:pic>
        <p:nvPicPr>
          <p:cNvPr id="6" name="Snagit_PPT1093" descr="PPT109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4000" y="1772816"/>
            <a:ext cx="2800000" cy="21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568</TotalTime>
  <Words>322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Technic</vt:lpstr>
      <vt:lpstr>Problems of Literalism in Science and Religion</vt:lpstr>
      <vt:lpstr>Slide 2</vt:lpstr>
      <vt:lpstr>Slide 3</vt:lpstr>
      <vt:lpstr>Slide 4</vt:lpstr>
      <vt:lpstr>Slide 5</vt:lpstr>
      <vt:lpstr>Slide 6</vt:lpstr>
      <vt:lpstr>Slide 7</vt:lpstr>
      <vt:lpstr>Gene, Genome…</vt:lpstr>
      <vt:lpstr>Some quick facts…</vt:lpstr>
      <vt:lpstr>Modern Evolutionary Biology and Teleology</vt:lpstr>
      <vt:lpstr>Other examples of “scientific literalism”</vt:lpstr>
    </vt:vector>
  </TitlesOfParts>
  <Company>King's University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Problems of Literalism</dc:title>
  <dc:creator>Brian Martin</dc:creator>
  <cp:lastModifiedBy>The King's University College</cp:lastModifiedBy>
  <cp:revision>11</cp:revision>
  <dcterms:created xsi:type="dcterms:W3CDTF">2015-02-02T20:26:01Z</dcterms:created>
  <dcterms:modified xsi:type="dcterms:W3CDTF">2015-02-05T21:09:32Z</dcterms:modified>
</cp:coreProperties>
</file>